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fd64bb70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fd64bb70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fd64bb7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fd64bb7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fd64bb7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fd64bb7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fd64bb7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fd64bb7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fd64bb70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fd64bb70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3796eed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3796eed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fd64bb7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fd64bb7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fd64bb7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fd64bb7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fd64bb70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fd64bb70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fd64bb70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fd64bb7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fd64bb70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fd64bb70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fd64bb70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fd64bb70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fd64bb70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fd64bb70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enomebiology.biomedcentral.com/articles/10.1186/s13059-016-0997-x" TargetMode="External"/><Relationship Id="rId4" Type="http://schemas.openxmlformats.org/officeDocument/2006/relationships/hyperlink" Target="https://github.com/marbl/mash" TargetMode="External"/><Relationship Id="rId11" Type="http://schemas.openxmlformats.org/officeDocument/2006/relationships/hyperlink" Target="https://sourceforge.net/projects/bbmap" TargetMode="External"/><Relationship Id="rId10" Type="http://schemas.openxmlformats.org/officeDocument/2006/relationships/hyperlink" Target="https://www.biostars.org/p/234837/" TargetMode="External"/><Relationship Id="rId12" Type="http://schemas.openxmlformats.org/officeDocument/2006/relationships/hyperlink" Target="https://github.com/onecodex/finch-rs" TargetMode="External"/><Relationship Id="rId9" Type="http://schemas.openxmlformats.org/officeDocument/2006/relationships/hyperlink" Target="https://www.biostars.org/p/234837/" TargetMode="External"/><Relationship Id="rId5" Type="http://schemas.openxmlformats.org/officeDocument/2006/relationships/hyperlink" Target="https://www.patricbrc.org/app/GenomeDistance" TargetMode="External"/><Relationship Id="rId6" Type="http://schemas.openxmlformats.org/officeDocument/2006/relationships/hyperlink" Target="https://joss.theoj.org/papers/10.21105/joss.00027" TargetMode="External"/><Relationship Id="rId7" Type="http://schemas.openxmlformats.org/officeDocument/2006/relationships/hyperlink" Target="https://joss.theoj.org/papers/10.21105/joss.00027" TargetMode="External"/><Relationship Id="rId8" Type="http://schemas.openxmlformats.org/officeDocument/2006/relationships/hyperlink" Target="https://github.com/dib-lab/sourmash"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mccormickml.com/2015/06/12/minhash-tutorial-with-python-code/" TargetMode="External"/><Relationship Id="rId4" Type="http://schemas.openxmlformats.org/officeDocument/2006/relationships/hyperlink" Target="https://mccormickml.com/2015/06/12/minhash-tutorial-with-python-code/" TargetMode="External"/><Relationship Id="rId11" Type="http://schemas.openxmlformats.org/officeDocument/2006/relationships/hyperlink" Target="https://www.quora.com/What-is-the-simplest-example-of-a-hash-function" TargetMode="External"/><Relationship Id="rId10" Type="http://schemas.openxmlformats.org/officeDocument/2006/relationships/hyperlink" Target="https://f1000research.com/articles/8-1006" TargetMode="External"/><Relationship Id="rId12" Type="http://schemas.openxmlformats.org/officeDocument/2006/relationships/hyperlink" Target="https://www.slideshare.net/gakhov/probabilistic-data-structures-part-1-membership" TargetMode="External"/><Relationship Id="rId9" Type="http://schemas.openxmlformats.org/officeDocument/2006/relationships/hyperlink" Target="https://en.wikipedia.org/wiki/MinHash" TargetMode="External"/><Relationship Id="rId5" Type="http://schemas.openxmlformats.org/officeDocument/2006/relationships/hyperlink" Target="https://mccormickml.com/2015/06/12/minhash-tutorial-with-python-code/" TargetMode="External"/><Relationship Id="rId6" Type="http://schemas.openxmlformats.org/officeDocument/2006/relationships/hyperlink" Target="http://www.mccormickml.com" TargetMode="External"/><Relationship Id="rId7" Type="http://schemas.openxmlformats.org/officeDocument/2006/relationships/hyperlink" Target="https://genomebiology.biomedcentral.com/track/pdf/10.1186/s13059-016-0997-x" TargetMode="External"/><Relationship Id="rId8" Type="http://schemas.openxmlformats.org/officeDocument/2006/relationships/hyperlink" Target="https://en.wikipedia.org/wiki/Bloom_filters_in_bioinformatic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mybinder.org/v2/gh/biovcnet/metagenomics-binder-qc/master?urlpath=la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core-genomics.blogspot.com/2016/05/increased-read-duplication-on-patterned.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3090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Metagenomics Lesson 3</a:t>
            </a:r>
            <a:endParaRPr>
              <a:solidFill>
                <a:srgbClr val="666666"/>
              </a:solidFill>
            </a:endParaRPr>
          </a:p>
        </p:txBody>
      </p:sp>
      <p:pic>
        <p:nvPicPr>
          <p:cNvPr id="55" name="Google Shape;55;p13"/>
          <p:cNvPicPr preferRelativeResize="0"/>
          <p:nvPr/>
        </p:nvPicPr>
        <p:blipFill>
          <a:blip r:embed="rId3">
            <a:alphaModFix/>
          </a:blip>
          <a:stretch>
            <a:fillRect/>
          </a:stretch>
        </p:blipFill>
        <p:spPr>
          <a:xfrm>
            <a:off x="139650" y="947925"/>
            <a:ext cx="3662192" cy="3737100"/>
          </a:xfrm>
          <a:prstGeom prst="rect">
            <a:avLst/>
          </a:prstGeom>
          <a:noFill/>
          <a:ln>
            <a:noFill/>
          </a:ln>
        </p:spPr>
      </p:pic>
      <p:pic>
        <p:nvPicPr>
          <p:cNvPr id="56" name="Google Shape;56;p13"/>
          <p:cNvPicPr preferRelativeResize="0"/>
          <p:nvPr/>
        </p:nvPicPr>
        <p:blipFill rotWithShape="1">
          <a:blip r:embed="rId4">
            <a:alphaModFix/>
          </a:blip>
          <a:srcRect b="0" l="12603" r="9551" t="9099"/>
          <a:stretch/>
        </p:blipFill>
        <p:spPr>
          <a:xfrm>
            <a:off x="3048000" y="1320675"/>
            <a:ext cx="3143251" cy="3670425"/>
          </a:xfrm>
          <a:prstGeom prst="rect">
            <a:avLst/>
          </a:prstGeom>
          <a:noFill/>
          <a:ln>
            <a:noFill/>
          </a:ln>
        </p:spPr>
      </p:pic>
      <p:pic>
        <p:nvPicPr>
          <p:cNvPr id="57" name="Google Shape;57;p13"/>
          <p:cNvPicPr preferRelativeResize="0"/>
          <p:nvPr/>
        </p:nvPicPr>
        <p:blipFill>
          <a:blip r:embed="rId5">
            <a:alphaModFix/>
          </a:blip>
          <a:stretch>
            <a:fillRect/>
          </a:stretch>
        </p:blipFill>
        <p:spPr>
          <a:xfrm>
            <a:off x="5758450" y="1883075"/>
            <a:ext cx="3143250" cy="209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4464000" y="426646"/>
            <a:ext cx="4679999" cy="4564456"/>
          </a:xfrm>
          <a:prstGeom prst="rect">
            <a:avLst/>
          </a:prstGeom>
          <a:noFill/>
          <a:ln>
            <a:noFill/>
          </a:ln>
        </p:spPr>
      </p:pic>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metagenome comparisons</a:t>
            </a:r>
            <a:endParaRPr sz="2400">
              <a:solidFill>
                <a:srgbClr val="0000FF"/>
              </a:solidFill>
            </a:endParaRPr>
          </a:p>
        </p:txBody>
      </p:sp>
      <p:sp>
        <p:nvSpPr>
          <p:cNvPr id="131" name="Google Shape;131;p22"/>
          <p:cNvSpPr txBox="1"/>
          <p:nvPr>
            <p:ph idx="1" type="body"/>
          </p:nvPr>
        </p:nvSpPr>
        <p:spPr>
          <a:xfrm>
            <a:off x="311700" y="1152475"/>
            <a:ext cx="3999900" cy="3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MinHash can be used to quickly compare metagenomes for related content, including containment of a particular genome in the metagenome.</a:t>
            </a:r>
            <a:endParaRPr/>
          </a:p>
          <a:p>
            <a:pPr indent="0" lvl="0" marL="0" rtl="0" algn="l">
              <a:spcBef>
                <a:spcPts val="1600"/>
              </a:spcBef>
              <a:spcAft>
                <a:spcPts val="0"/>
              </a:spcAft>
              <a:buNone/>
            </a:pPr>
            <a:r>
              <a:rPr lang="en"/>
              <a:t>The figure on the right is a MinHash comparison of about 1000 ocean metagenomes, colored by pairwise Jaccard Index.</a:t>
            </a:r>
            <a:endParaRPr/>
          </a:p>
          <a:p>
            <a:pPr indent="0" lvl="0" marL="0" rtl="0" algn="l">
              <a:spcBef>
                <a:spcPts val="1600"/>
              </a:spcBef>
              <a:spcAft>
                <a:spcPts val="0"/>
              </a:spcAft>
              <a:buNone/>
            </a:pPr>
            <a:r>
              <a:rPr lang="en"/>
              <a:t>Sourmash has the following databases available for download to use in metagenome classification:</a:t>
            </a:r>
            <a:endParaRPr/>
          </a:p>
          <a:p>
            <a:pPr indent="-317500" lvl="0" marL="457200" rtl="0" algn="l">
              <a:spcBef>
                <a:spcPts val="1600"/>
              </a:spcBef>
              <a:spcAft>
                <a:spcPts val="0"/>
              </a:spcAft>
              <a:buSzPts val="1400"/>
              <a:buChar char="●"/>
            </a:pPr>
            <a:r>
              <a:rPr lang="en"/>
              <a:t>60k RefSeq </a:t>
            </a:r>
            <a:r>
              <a:rPr lang="en"/>
              <a:t>microbial genomes</a:t>
            </a:r>
            <a:endParaRPr/>
          </a:p>
          <a:p>
            <a:pPr indent="-317500" lvl="0" marL="457200" rtl="0" algn="l">
              <a:spcBef>
                <a:spcPts val="0"/>
              </a:spcBef>
              <a:spcAft>
                <a:spcPts val="0"/>
              </a:spcAft>
              <a:buSzPts val="1400"/>
              <a:buChar char="●"/>
            </a:pPr>
            <a:r>
              <a:rPr lang="en"/>
              <a:t>100k </a:t>
            </a:r>
            <a:r>
              <a:rPr lang="en"/>
              <a:t>GenBank </a:t>
            </a:r>
            <a:r>
              <a:rPr lang="en"/>
              <a:t>microbial genomes</a:t>
            </a:r>
            <a:endParaRPr/>
          </a:p>
          <a:p>
            <a:pPr indent="-317500" lvl="0" marL="457200" rtl="0" algn="l">
              <a:spcBef>
                <a:spcPts val="0"/>
              </a:spcBef>
              <a:spcAft>
                <a:spcPts val="0"/>
              </a:spcAft>
              <a:buSzPts val="1400"/>
              <a:buChar char="●"/>
            </a:pPr>
            <a:r>
              <a:rPr lang="en"/>
              <a:t>87k </a:t>
            </a:r>
            <a:r>
              <a:rPr lang="en"/>
              <a:t>GenBank microbial genomes LCA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implementations</a:t>
            </a:r>
            <a:endParaRPr sz="2400">
              <a:solidFill>
                <a:srgbClr val="0000FF"/>
              </a:solidFill>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t/>
            </a:r>
            <a:endParaRPr sz="2400">
              <a:solidFill>
                <a:srgbClr val="0000FF"/>
              </a:solidFill>
            </a:endParaRPr>
          </a:p>
        </p:txBody>
      </p:sp>
      <p:sp>
        <p:nvSpPr>
          <p:cNvPr id="137" name="Google Shape;137;p23"/>
          <p:cNvSpPr txBox="1"/>
          <p:nvPr>
            <p:ph idx="1" type="body"/>
          </p:nvPr>
        </p:nvSpPr>
        <p:spPr>
          <a:xfrm>
            <a:off x="311700" y="1152475"/>
            <a:ext cx="8520600" cy="389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u="sng">
                <a:solidFill>
                  <a:schemeClr val="hlink"/>
                </a:solidFill>
                <a:hlinkClick r:id="rId3"/>
              </a:rPr>
              <a:t>Mash</a:t>
            </a:r>
            <a:r>
              <a:rPr b="1" lang="en" sz="1400"/>
              <a:t> [</a:t>
            </a:r>
            <a:r>
              <a:rPr b="1" lang="en" sz="1400" u="sng">
                <a:solidFill>
                  <a:schemeClr val="hlink"/>
                </a:solidFill>
                <a:hlinkClick r:id="rId4"/>
              </a:rPr>
              <a:t>https://github.com/marbl/mash</a:t>
            </a:r>
            <a:r>
              <a:rPr b="1" lang="en" sz="1400"/>
              <a:t>]</a:t>
            </a:r>
            <a:endParaRPr b="1" sz="1400"/>
          </a:p>
          <a:p>
            <a:pPr indent="-317500" lvl="1" marL="914400" rtl="0" algn="l">
              <a:spcBef>
                <a:spcPts val="0"/>
              </a:spcBef>
              <a:spcAft>
                <a:spcPts val="0"/>
              </a:spcAft>
              <a:buSzPts val="1400"/>
              <a:buChar char="○"/>
            </a:pPr>
            <a:r>
              <a:rPr lang="en"/>
              <a:t>c</a:t>
            </a:r>
            <a:r>
              <a:rPr lang="en"/>
              <a:t>an </a:t>
            </a:r>
            <a:r>
              <a:rPr lang="en" sz="1400"/>
              <a:t>use</a:t>
            </a:r>
            <a:r>
              <a:rPr lang="en"/>
              <a:t> a</a:t>
            </a:r>
            <a:r>
              <a:rPr lang="en" sz="1400"/>
              <a:t> Bloom filter to exclude singletons</a:t>
            </a:r>
            <a:r>
              <a:rPr lang="en"/>
              <a:t> and other method for min k-mer count</a:t>
            </a:r>
            <a:endParaRPr/>
          </a:p>
          <a:p>
            <a:pPr indent="-317500" lvl="1" marL="914400" rtl="0" algn="l">
              <a:spcBef>
                <a:spcPts val="0"/>
              </a:spcBef>
              <a:spcAft>
                <a:spcPts val="0"/>
              </a:spcAft>
              <a:buSzPts val="1400"/>
              <a:buChar char="○"/>
            </a:pPr>
            <a:r>
              <a:rPr lang="en"/>
              <a:t>Implemented online at </a:t>
            </a:r>
            <a:r>
              <a:rPr lang="en" u="sng">
                <a:solidFill>
                  <a:schemeClr val="hlink"/>
                </a:solidFill>
                <a:hlinkClick r:id="rId5"/>
              </a:rPr>
              <a:t>PATRIC Similar Genome Finder</a:t>
            </a:r>
            <a:endParaRPr/>
          </a:p>
          <a:p>
            <a:pPr indent="-317500" lvl="0" marL="457200" rtl="0" algn="l">
              <a:spcBef>
                <a:spcPts val="0"/>
              </a:spcBef>
              <a:spcAft>
                <a:spcPts val="0"/>
              </a:spcAft>
              <a:buSzPts val="1400"/>
              <a:buChar char="●"/>
            </a:pPr>
            <a:r>
              <a:rPr b="1" lang="en" sz="1400" u="sng">
                <a:solidFill>
                  <a:schemeClr val="hlink"/>
                </a:solidFill>
                <a:hlinkClick r:id="rId6"/>
              </a:rPr>
              <a:t>S</a:t>
            </a:r>
            <a:r>
              <a:rPr b="1" lang="en" sz="1400" u="sng">
                <a:solidFill>
                  <a:schemeClr val="hlink"/>
                </a:solidFill>
                <a:hlinkClick r:id="rId7"/>
              </a:rPr>
              <a:t>ourmash</a:t>
            </a:r>
            <a:r>
              <a:rPr b="1" lang="en" sz="1400"/>
              <a:t> [</a:t>
            </a:r>
            <a:r>
              <a:rPr b="1" lang="en" sz="1400" u="sng">
                <a:solidFill>
                  <a:schemeClr val="hlink"/>
                </a:solidFill>
                <a:hlinkClick r:id="rId8"/>
              </a:rPr>
              <a:t>https://github.com/dib-lab/sourmash</a:t>
            </a:r>
            <a:r>
              <a:rPr b="1" lang="en" sz="1400"/>
              <a:t>]</a:t>
            </a:r>
            <a:endParaRPr b="1" sz="1400"/>
          </a:p>
          <a:p>
            <a:pPr indent="-317500" lvl="1" marL="914400" rtl="0" algn="l">
              <a:spcBef>
                <a:spcPts val="0"/>
              </a:spcBef>
              <a:spcAft>
                <a:spcPts val="0"/>
              </a:spcAft>
              <a:buSzPts val="1400"/>
              <a:buChar char="○"/>
            </a:pPr>
            <a:r>
              <a:rPr lang="en"/>
              <a:t>c</a:t>
            </a:r>
            <a:r>
              <a:rPr lang="en"/>
              <a:t>an </a:t>
            </a:r>
            <a:r>
              <a:rPr lang="en" sz="1400"/>
              <a:t>use a Bloom filter with counting for min k-mer count</a:t>
            </a:r>
            <a:endParaRPr sz="1400"/>
          </a:p>
          <a:p>
            <a:pPr indent="-317500" lvl="1" marL="914400" rtl="0" algn="l">
              <a:spcBef>
                <a:spcPts val="0"/>
              </a:spcBef>
              <a:spcAft>
                <a:spcPts val="0"/>
              </a:spcAft>
              <a:buSzPts val="1400"/>
              <a:buChar char="○"/>
            </a:pPr>
            <a:r>
              <a:rPr lang="en"/>
              <a:t>c</a:t>
            </a:r>
            <a:r>
              <a:rPr lang="en"/>
              <a:t>an </a:t>
            </a:r>
            <a:r>
              <a:rPr lang="en"/>
              <a:t>u</a:t>
            </a:r>
            <a:r>
              <a:rPr lang="en"/>
              <a:t>se a ‘scaled’ (proportional) </a:t>
            </a:r>
            <a:r>
              <a:rPr i="1" lang="en"/>
              <a:t>s</a:t>
            </a:r>
            <a:r>
              <a:rPr lang="en"/>
              <a:t> rather than static</a:t>
            </a:r>
            <a:endParaRPr/>
          </a:p>
          <a:p>
            <a:pPr indent="-317500" lvl="1" marL="914400" rtl="0" algn="l">
              <a:spcBef>
                <a:spcPts val="0"/>
              </a:spcBef>
              <a:spcAft>
                <a:spcPts val="0"/>
              </a:spcAft>
              <a:buSzPts val="1400"/>
              <a:buChar char="○"/>
            </a:pPr>
            <a:r>
              <a:rPr lang="en"/>
              <a:t>c</a:t>
            </a:r>
            <a:r>
              <a:rPr lang="en"/>
              <a:t>an generate figures</a:t>
            </a:r>
            <a:endParaRPr/>
          </a:p>
          <a:p>
            <a:pPr indent="-317500" lvl="1" marL="914400" rtl="0" algn="l">
              <a:spcBef>
                <a:spcPts val="0"/>
              </a:spcBef>
              <a:spcAft>
                <a:spcPts val="0"/>
              </a:spcAft>
              <a:buSzPts val="1400"/>
              <a:buChar char="○"/>
            </a:pPr>
            <a:r>
              <a:rPr lang="en"/>
              <a:t>LCA taxonomic classification</a:t>
            </a:r>
            <a:endParaRPr/>
          </a:p>
          <a:p>
            <a:pPr indent="-317500" lvl="0" marL="457200" rtl="0" algn="l">
              <a:spcBef>
                <a:spcPts val="0"/>
              </a:spcBef>
              <a:spcAft>
                <a:spcPts val="0"/>
              </a:spcAft>
              <a:buSzPts val="1400"/>
              <a:buChar char="●"/>
            </a:pPr>
            <a:r>
              <a:rPr b="1" lang="en" sz="1400" u="sng">
                <a:solidFill>
                  <a:schemeClr val="hlink"/>
                </a:solidFill>
                <a:hlinkClick r:id="rId9"/>
              </a:rPr>
              <a:t>b</a:t>
            </a:r>
            <a:r>
              <a:rPr b="1" lang="en" sz="1400" u="sng">
                <a:solidFill>
                  <a:schemeClr val="hlink"/>
                </a:solidFill>
                <a:hlinkClick r:id="rId10"/>
              </a:rPr>
              <a:t>bsketch</a:t>
            </a:r>
            <a:r>
              <a:rPr b="1" lang="en" sz="1400"/>
              <a:t> [</a:t>
            </a:r>
            <a:r>
              <a:rPr b="1" lang="en" sz="1400" u="sng">
                <a:solidFill>
                  <a:schemeClr val="hlink"/>
                </a:solidFill>
                <a:hlinkClick r:id="rId11"/>
              </a:rPr>
              <a:t>https://sourceforge.net/projects/bbmap</a:t>
            </a:r>
            <a:r>
              <a:rPr b="1" lang="en" sz="1400"/>
              <a:t>]</a:t>
            </a:r>
            <a:endParaRPr b="1" sz="1400"/>
          </a:p>
          <a:p>
            <a:pPr indent="-317500" lvl="1" marL="914400" rtl="0" algn="l">
              <a:spcBef>
                <a:spcPts val="0"/>
              </a:spcBef>
              <a:spcAft>
                <a:spcPts val="0"/>
              </a:spcAft>
              <a:buSzPts val="1400"/>
              <a:buChar char="○"/>
            </a:pPr>
            <a:r>
              <a:rPr lang="en"/>
              <a:t>c</a:t>
            </a:r>
            <a:r>
              <a:rPr lang="en"/>
              <a:t>an use min k-mer count</a:t>
            </a:r>
            <a:endParaRPr/>
          </a:p>
          <a:p>
            <a:pPr indent="-317500" lvl="1" marL="914400" rtl="0" algn="l">
              <a:spcBef>
                <a:spcPts val="0"/>
              </a:spcBef>
              <a:spcAft>
                <a:spcPts val="0"/>
              </a:spcAft>
              <a:buSzPts val="1400"/>
              <a:buChar char="○"/>
            </a:pPr>
            <a:r>
              <a:rPr lang="en"/>
              <a:t>can use optional scaled </a:t>
            </a:r>
            <a:r>
              <a:rPr i="1" lang="en"/>
              <a:t>s</a:t>
            </a:r>
            <a:endParaRPr/>
          </a:p>
          <a:p>
            <a:pPr indent="-317500" lvl="1" marL="914400" rtl="0" algn="l">
              <a:spcBef>
                <a:spcPts val="0"/>
              </a:spcBef>
              <a:spcAft>
                <a:spcPts val="0"/>
              </a:spcAft>
              <a:buSzPts val="1400"/>
              <a:buChar char="○"/>
            </a:pPr>
            <a:r>
              <a:rPr lang="en"/>
              <a:t>can use blacklist</a:t>
            </a:r>
            <a:endParaRPr/>
          </a:p>
          <a:p>
            <a:pPr indent="-317500" lvl="1" marL="914400" rtl="0" algn="l">
              <a:spcBef>
                <a:spcPts val="0"/>
              </a:spcBef>
              <a:spcAft>
                <a:spcPts val="0"/>
              </a:spcAft>
              <a:buSzPts val="1400"/>
              <a:buChar char="○"/>
            </a:pPr>
            <a:r>
              <a:rPr lang="en"/>
              <a:t>LCA taxonomic classification</a:t>
            </a:r>
            <a:endParaRPr/>
          </a:p>
          <a:p>
            <a:pPr indent="-317500" lvl="0" marL="457200" rtl="0" algn="l">
              <a:spcBef>
                <a:spcPts val="0"/>
              </a:spcBef>
              <a:spcAft>
                <a:spcPts val="0"/>
              </a:spcAft>
              <a:buSzPts val="1400"/>
              <a:buChar char="●"/>
            </a:pPr>
            <a:r>
              <a:rPr b="1" lang="en" sz="1400"/>
              <a:t>Finch [</a:t>
            </a:r>
            <a:r>
              <a:rPr b="1" lang="en" sz="1400" u="sng">
                <a:solidFill>
                  <a:schemeClr val="hlink"/>
                </a:solidFill>
                <a:hlinkClick r:id="rId12"/>
              </a:rPr>
              <a:t>https://github.com/onecodex/finch-rs</a:t>
            </a:r>
            <a:r>
              <a:rPr b="1" lang="en" sz="1400"/>
              <a:t>]</a:t>
            </a:r>
            <a:endParaRPr sz="1400"/>
          </a:p>
          <a:p>
            <a:pPr indent="-317500" lvl="1" marL="914400" rtl="0" algn="l">
              <a:spcBef>
                <a:spcPts val="0"/>
              </a:spcBef>
              <a:spcAft>
                <a:spcPts val="0"/>
              </a:spcAft>
              <a:buSzPts val="1400"/>
              <a:buChar char="○"/>
            </a:pPr>
            <a:r>
              <a:rPr lang="en"/>
              <a:t>Can use a Bloom filter for min k-mer count</a:t>
            </a:r>
            <a:endParaRPr/>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Resources</a:t>
            </a:r>
            <a:endParaRPr sz="2400">
              <a:solidFill>
                <a:srgbClr val="0000FF"/>
              </a:solidFill>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lang="en" sz="1500" u="sng">
                <a:solidFill>
                  <a:schemeClr val="hlink"/>
                </a:solidFill>
                <a:highlight>
                  <a:srgbClr val="FFFFFF"/>
                </a:highlight>
                <a:latin typeface="Roboto"/>
                <a:ea typeface="Roboto"/>
                <a:cs typeface="Roboto"/>
                <a:sym typeface="Roboto"/>
                <a:hlinkClick r:id="rId3"/>
              </a:rPr>
              <a:t>McCormick, C. (2015, June 12). </a:t>
            </a:r>
            <a:r>
              <a:rPr i="1" lang="en" sz="1500" u="sng">
                <a:solidFill>
                  <a:schemeClr val="hlink"/>
                </a:solidFill>
                <a:highlight>
                  <a:srgbClr val="FFFFFF"/>
                </a:highlight>
                <a:latin typeface="Roboto"/>
                <a:ea typeface="Roboto"/>
                <a:cs typeface="Roboto"/>
                <a:sym typeface="Roboto"/>
                <a:hlinkClick r:id="rId4"/>
              </a:rPr>
              <a:t>MinHash Tutorial with Python Code</a:t>
            </a:r>
            <a:r>
              <a:rPr lang="en" sz="1500" u="sng">
                <a:solidFill>
                  <a:schemeClr val="hlink"/>
                </a:solidFill>
                <a:highlight>
                  <a:srgbClr val="FFFFFF"/>
                </a:highlight>
                <a:latin typeface="Roboto"/>
                <a:ea typeface="Roboto"/>
                <a:cs typeface="Roboto"/>
                <a:sym typeface="Roboto"/>
                <a:hlinkClick r:id="rId5"/>
              </a:rPr>
              <a:t>. Retrieved from </a:t>
            </a:r>
            <a:r>
              <a:rPr lang="en" sz="1500" u="sng">
                <a:solidFill>
                  <a:schemeClr val="hlink"/>
                </a:solidFill>
                <a:highlight>
                  <a:srgbClr val="FFFFFF"/>
                </a:highlight>
                <a:latin typeface="Roboto"/>
                <a:ea typeface="Roboto"/>
                <a:cs typeface="Roboto"/>
                <a:sym typeface="Roboto"/>
                <a:hlinkClick r:id="rId6"/>
              </a:rPr>
              <a:t>http://www.mccormickml.com</a:t>
            </a:r>
            <a:endParaRPr/>
          </a:p>
          <a:p>
            <a:pPr indent="-342900" lvl="0" marL="457200" rtl="0" algn="l">
              <a:spcBef>
                <a:spcPts val="0"/>
              </a:spcBef>
              <a:spcAft>
                <a:spcPts val="0"/>
              </a:spcAft>
              <a:buSzPts val="1800"/>
              <a:buChar char="●"/>
            </a:pPr>
            <a:r>
              <a:rPr lang="en" u="sng">
                <a:solidFill>
                  <a:schemeClr val="hlink"/>
                </a:solidFill>
                <a:hlinkClick r:id="rId7"/>
              </a:rPr>
              <a:t>https://genomebiology.biomedcentral.com/track/pdf/10.1186/s13059-016-0997-x</a:t>
            </a:r>
            <a:endParaRPr/>
          </a:p>
          <a:p>
            <a:pPr indent="-342900" lvl="0" marL="457200" rtl="0" algn="l">
              <a:spcBef>
                <a:spcPts val="0"/>
              </a:spcBef>
              <a:spcAft>
                <a:spcPts val="0"/>
              </a:spcAft>
              <a:buSzPts val="1800"/>
              <a:buChar char="●"/>
            </a:pPr>
            <a:r>
              <a:rPr lang="en" u="sng">
                <a:solidFill>
                  <a:schemeClr val="hlink"/>
                </a:solidFill>
                <a:hlinkClick r:id="rId8"/>
              </a:rPr>
              <a:t>https://en.wikipedia.org/wiki/Bloom_filters_in_bioinformatics</a:t>
            </a:r>
            <a:endParaRPr/>
          </a:p>
          <a:p>
            <a:pPr indent="-342900" lvl="0" marL="457200" rtl="0" algn="l">
              <a:spcBef>
                <a:spcPts val="0"/>
              </a:spcBef>
              <a:spcAft>
                <a:spcPts val="0"/>
              </a:spcAft>
              <a:buSzPts val="1800"/>
              <a:buChar char="●"/>
            </a:pPr>
            <a:r>
              <a:rPr lang="en" u="sng">
                <a:solidFill>
                  <a:schemeClr val="hlink"/>
                </a:solidFill>
                <a:hlinkClick r:id="rId9"/>
              </a:rPr>
              <a:t>https://en.wikipedia.org/wiki/MinHash</a:t>
            </a:r>
            <a:endParaRPr/>
          </a:p>
          <a:p>
            <a:pPr indent="-342900" lvl="0" marL="457200" rtl="0" algn="l">
              <a:spcBef>
                <a:spcPts val="0"/>
              </a:spcBef>
              <a:spcAft>
                <a:spcPts val="0"/>
              </a:spcAft>
              <a:buSzPts val="1800"/>
              <a:buChar char="●"/>
            </a:pPr>
            <a:r>
              <a:rPr lang="en" u="sng">
                <a:solidFill>
                  <a:schemeClr val="hlink"/>
                </a:solidFill>
                <a:hlinkClick r:id="rId10"/>
              </a:rPr>
              <a:t>https://f1000research.com/articles/8-1006</a:t>
            </a:r>
            <a:endParaRPr/>
          </a:p>
          <a:p>
            <a:pPr indent="-342900" lvl="0" marL="457200" rtl="0" algn="l">
              <a:spcBef>
                <a:spcPts val="0"/>
              </a:spcBef>
              <a:spcAft>
                <a:spcPts val="0"/>
              </a:spcAft>
              <a:buSzPts val="1800"/>
              <a:buChar char="●"/>
            </a:pPr>
            <a:r>
              <a:rPr lang="en" u="sng">
                <a:solidFill>
                  <a:schemeClr val="hlink"/>
                </a:solidFill>
                <a:hlinkClick r:id="rId11"/>
              </a:rPr>
              <a:t>https://www.quora.com/What-is-the-simplest-example-of-a-hash-function</a:t>
            </a:r>
            <a:endParaRPr/>
          </a:p>
          <a:p>
            <a:pPr indent="-342900" lvl="0" marL="457200" rtl="0" algn="l">
              <a:spcBef>
                <a:spcPts val="0"/>
              </a:spcBef>
              <a:spcAft>
                <a:spcPts val="0"/>
              </a:spcAft>
              <a:buSzPts val="1800"/>
              <a:buChar char="●"/>
            </a:pPr>
            <a:r>
              <a:rPr lang="en" u="sng">
                <a:solidFill>
                  <a:schemeClr val="hlink"/>
                </a:solidFill>
                <a:hlinkClick r:id="rId12"/>
              </a:rPr>
              <a:t>https://www.slideshare.net/gakhov/probabilistic-data-structures-part-1-membership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Demo #3.1: sourmash, bbduk, sendsketch</a:t>
            </a:r>
            <a:endParaRPr sz="2400">
              <a:solidFill>
                <a:srgbClr val="0000FF"/>
              </a:solidFill>
            </a:endParaRPr>
          </a:p>
        </p:txBody>
      </p:sp>
      <p:sp>
        <p:nvSpPr>
          <p:cNvPr id="149" name="Google Shape;14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highlight>
                  <a:srgbClr val="FFFFFF"/>
                </a:highlight>
                <a:latin typeface="Roboto"/>
                <a:ea typeface="Roboto"/>
                <a:cs typeface="Roboto"/>
                <a:sym typeface="Roboto"/>
              </a:rPr>
              <a:t>Launch binder: </a:t>
            </a:r>
            <a:r>
              <a:rPr lang="en" sz="1500" u="sng">
                <a:solidFill>
                  <a:schemeClr val="hlink"/>
                </a:solidFill>
                <a:highlight>
                  <a:srgbClr val="FFFFFF"/>
                </a:highlight>
                <a:latin typeface="Roboto"/>
                <a:ea typeface="Roboto"/>
                <a:cs typeface="Roboto"/>
                <a:sym typeface="Roboto"/>
                <a:hlinkClick r:id="rId3"/>
              </a:rPr>
              <a:t>https://mybinder.org/v2/gh/biovcnet/metagenomics-binder-qc/master?urlpath=lab</a:t>
            </a:r>
            <a:endParaRPr sz="1500">
              <a:highlight>
                <a:srgbClr val="FFFFFF"/>
              </a:highlight>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highlight>
                  <a:srgbClr val="FFFFFF"/>
                </a:highlight>
                <a:latin typeface="Roboto"/>
                <a:ea typeface="Roboto"/>
                <a:cs typeface="Roboto"/>
                <a:sym typeface="Roboto"/>
              </a:rPr>
              <a:t>Click ‘Terminal’</a:t>
            </a:r>
            <a:endParaRPr sz="1500">
              <a:highlight>
                <a:srgbClr val="FFFFFF"/>
              </a:highlight>
              <a:latin typeface="Roboto"/>
              <a:ea typeface="Roboto"/>
              <a:cs typeface="Roboto"/>
              <a:sym typeface="Roboto"/>
            </a:endParaRPr>
          </a:p>
          <a:p>
            <a:pPr indent="-323850" lvl="0" marL="457200" rtl="0" algn="l">
              <a:spcBef>
                <a:spcPts val="0"/>
              </a:spcBef>
              <a:spcAft>
                <a:spcPts val="0"/>
              </a:spcAft>
              <a:buSzPts val="1500"/>
              <a:buFont typeface="Roboto"/>
              <a:buChar char="●"/>
            </a:pPr>
            <a:r>
              <a:rPr lang="en" sz="1500">
                <a:highlight>
                  <a:srgbClr val="FFFFFF"/>
                </a:highlight>
                <a:latin typeface="Roboto"/>
                <a:ea typeface="Roboto"/>
                <a:cs typeface="Roboto"/>
                <a:sym typeface="Roboto"/>
              </a:rPr>
              <a:t>In the file browser on the left, navigate to </a:t>
            </a:r>
            <a:r>
              <a:rPr b="1" lang="en" sz="1500">
                <a:highlight>
                  <a:srgbClr val="FFFFFF"/>
                </a:highlight>
                <a:latin typeface="Courier New"/>
                <a:ea typeface="Courier New"/>
                <a:cs typeface="Courier New"/>
                <a:sym typeface="Courier New"/>
              </a:rPr>
              <a:t>topic-metagenomics/Lesson-3/</a:t>
            </a:r>
            <a:r>
              <a:rPr lang="en" sz="1500">
                <a:highlight>
                  <a:srgbClr val="FFFFFF"/>
                </a:highlight>
                <a:latin typeface="Roboto"/>
                <a:ea typeface="Roboto"/>
                <a:cs typeface="Roboto"/>
                <a:sym typeface="Roboto"/>
              </a:rPr>
              <a:t> and open </a:t>
            </a:r>
            <a:r>
              <a:rPr b="1" lang="en" sz="1500">
                <a:highlight>
                  <a:srgbClr val="FFFFFF"/>
                </a:highlight>
                <a:latin typeface="Courier New"/>
                <a:ea typeface="Courier New"/>
                <a:cs typeface="Courier New"/>
                <a:sym typeface="Courier New"/>
              </a:rPr>
              <a:t>Demo3.1_sourmash_bbduk_sendsketch.sh</a:t>
            </a:r>
            <a:endParaRPr b="1" sz="1500">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sz="1500">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Read d</a:t>
            </a:r>
            <a:r>
              <a:rPr lang="en" sz="2400">
                <a:solidFill>
                  <a:srgbClr val="0000FF"/>
                </a:solidFill>
              </a:rPr>
              <a:t>uplicates in Illumina data</a:t>
            </a:r>
            <a:endParaRPr sz="2400">
              <a:solidFill>
                <a:srgbClr val="0000FF"/>
              </a:solidFill>
            </a:endParaRPr>
          </a:p>
        </p:txBody>
      </p:sp>
      <p:pic>
        <p:nvPicPr>
          <p:cNvPr id="155" name="Google Shape;155;p26"/>
          <p:cNvPicPr preferRelativeResize="0"/>
          <p:nvPr/>
        </p:nvPicPr>
        <p:blipFill>
          <a:blip r:embed="rId3">
            <a:alphaModFix/>
          </a:blip>
          <a:stretch>
            <a:fillRect/>
          </a:stretch>
        </p:blipFill>
        <p:spPr>
          <a:xfrm>
            <a:off x="1683850" y="995775"/>
            <a:ext cx="6106737" cy="3820975"/>
          </a:xfrm>
          <a:prstGeom prst="rect">
            <a:avLst/>
          </a:prstGeom>
          <a:noFill/>
          <a:ln>
            <a:noFill/>
          </a:ln>
        </p:spPr>
      </p:pic>
      <p:sp>
        <p:nvSpPr>
          <p:cNvPr id="156" name="Google Shape;156;p26"/>
          <p:cNvSpPr txBox="1"/>
          <p:nvPr/>
        </p:nvSpPr>
        <p:spPr>
          <a:xfrm>
            <a:off x="1269000" y="4752600"/>
            <a:ext cx="75633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https://core-genomics.blogspot.com/2016/05/increased-read-duplication-on-patterned.html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145225" y="1152475"/>
            <a:ext cx="4099200" cy="3990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0000FF"/>
                </a:solidFill>
              </a:rPr>
              <a:t>Taxonomic Classification using MinHash</a:t>
            </a:r>
            <a:endParaRPr sz="2400">
              <a:solidFill>
                <a:srgbClr val="0000FF"/>
              </a:solidFill>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MinHash algorithm</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Classification using sourmash</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Quality trimming using bbduk</a:t>
            </a:r>
            <a:endParaRPr sz="2400">
              <a:solidFill>
                <a:schemeClr val="dk1"/>
              </a:solidFill>
            </a:endParaRPr>
          </a:p>
          <a:p>
            <a:pPr indent="-381000" lvl="0" marL="457200" rtl="0" algn="l">
              <a:lnSpc>
                <a:spcPct val="100000"/>
              </a:lnSpc>
              <a:spcBef>
                <a:spcPts val="0"/>
              </a:spcBef>
              <a:spcAft>
                <a:spcPts val="0"/>
              </a:spcAft>
              <a:buClr>
                <a:schemeClr val="dk1"/>
              </a:buClr>
              <a:buSzPts val="2400"/>
              <a:buAutoNum type="arabicPeriod"/>
            </a:pPr>
            <a:r>
              <a:rPr lang="en" sz="2400">
                <a:solidFill>
                  <a:schemeClr val="dk1"/>
                </a:solidFill>
              </a:rPr>
              <a:t>Demo: Classification using sendsketch</a:t>
            </a:r>
            <a:endParaRPr sz="2400">
              <a:solidFill>
                <a:schemeClr val="dk1"/>
              </a:solidFill>
            </a:endParaRPr>
          </a:p>
        </p:txBody>
      </p:sp>
      <p:sp>
        <p:nvSpPr>
          <p:cNvPr id="63" name="Google Shape;63;p14"/>
          <p:cNvSpPr txBox="1"/>
          <p:nvPr>
            <p:ph idx="4294967295" type="subTitle"/>
          </p:nvPr>
        </p:nvSpPr>
        <p:spPr>
          <a:xfrm>
            <a:off x="311700" y="309000"/>
            <a:ext cx="4099200" cy="79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666666"/>
                </a:solidFill>
              </a:rPr>
              <a:t>Metagenomics Lesson 3</a:t>
            </a:r>
            <a:endParaRPr>
              <a:solidFill>
                <a:srgbClr val="666666"/>
              </a:solidFill>
            </a:endParaRPr>
          </a:p>
        </p:txBody>
      </p:sp>
      <p:pic>
        <p:nvPicPr>
          <p:cNvPr id="64" name="Google Shape;64;p14"/>
          <p:cNvPicPr preferRelativeResize="0"/>
          <p:nvPr/>
        </p:nvPicPr>
        <p:blipFill>
          <a:blip r:embed="rId3">
            <a:alphaModFix/>
          </a:blip>
          <a:stretch>
            <a:fillRect/>
          </a:stretch>
        </p:blipFill>
        <p:spPr>
          <a:xfrm>
            <a:off x="4244345" y="0"/>
            <a:ext cx="505206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Set Similarity: Jaccard index</a:t>
            </a:r>
            <a:endParaRPr/>
          </a:p>
        </p:txBody>
      </p:sp>
      <p:sp>
        <p:nvSpPr>
          <p:cNvPr id="70" name="Google Shape;70;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say we have two genomes that we’d like to compare based on their gene content.</a:t>
            </a:r>
            <a:endParaRPr/>
          </a:p>
          <a:p>
            <a:pPr indent="0" lvl="0" marL="0" rtl="0" algn="l">
              <a:spcBef>
                <a:spcPts val="1600"/>
              </a:spcBef>
              <a:spcAft>
                <a:spcPts val="0"/>
              </a:spcAft>
              <a:buNone/>
            </a:pPr>
            <a:r>
              <a:rPr lang="en"/>
              <a:t>In this case a </a:t>
            </a:r>
            <a:r>
              <a:rPr i="1" lang="en"/>
              <a:t>set</a:t>
            </a:r>
            <a:r>
              <a:rPr lang="en"/>
              <a:t> is composed of a collection of genes in each genome.</a:t>
            </a:r>
            <a:endParaRPr/>
          </a:p>
          <a:p>
            <a:pPr indent="0" lvl="0" marL="0" rtl="0" algn="l">
              <a:spcBef>
                <a:spcPts val="1600"/>
              </a:spcBef>
              <a:spcAft>
                <a:spcPts val="0"/>
              </a:spcAft>
              <a:buNone/>
            </a:pPr>
            <a:r>
              <a:rPr lang="en"/>
              <a:t>The </a:t>
            </a:r>
            <a:r>
              <a:rPr lang="en"/>
              <a:t>Jaccard Similarity is a measure of set </a:t>
            </a:r>
            <a:r>
              <a:rPr lang="en"/>
              <a:t>similarity</a:t>
            </a:r>
            <a:r>
              <a:rPr lang="en"/>
              <a:t> given by the intersection of the sets divided by their union.</a:t>
            </a:r>
            <a:endParaRPr/>
          </a:p>
          <a:p>
            <a:pPr indent="0" lvl="0" marL="0" rtl="0" algn="l">
              <a:spcBef>
                <a:spcPts val="1600"/>
              </a:spcBef>
              <a:spcAft>
                <a:spcPts val="1600"/>
              </a:spcAft>
              <a:buNone/>
            </a:pPr>
            <a:r>
              <a:rPr lang="en"/>
              <a:t>That is, we count the number of shared genes (encoded in </a:t>
            </a:r>
            <a:r>
              <a:rPr lang="en"/>
              <a:t>both</a:t>
            </a:r>
            <a:r>
              <a:rPr lang="en"/>
              <a:t> genomes), and divide that by the total number of unique genes that both genomes collectively encode.</a:t>
            </a:r>
            <a:endParaRPr/>
          </a:p>
        </p:txBody>
      </p:sp>
      <p:sp>
        <p:nvSpPr>
          <p:cNvPr id="71" name="Google Shape;71;p15"/>
          <p:cNvSpPr txBox="1"/>
          <p:nvPr>
            <p:ph idx="2" type="body"/>
          </p:nvPr>
        </p:nvSpPr>
        <p:spPr>
          <a:xfrm>
            <a:off x="4832400" y="3266225"/>
            <a:ext cx="39999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Genome A has 3000 genes</a:t>
            </a:r>
            <a:endParaRPr/>
          </a:p>
          <a:p>
            <a:pPr indent="0" lvl="0" marL="0" rtl="0" algn="l">
              <a:spcBef>
                <a:spcPts val="1600"/>
              </a:spcBef>
              <a:spcAft>
                <a:spcPts val="0"/>
              </a:spcAft>
              <a:buNone/>
            </a:pPr>
            <a:r>
              <a:rPr lang="en"/>
              <a:t>And Genome B has 3000 genes</a:t>
            </a:r>
            <a:endParaRPr/>
          </a:p>
          <a:p>
            <a:pPr indent="0" lvl="0" marL="0" rtl="0" algn="l">
              <a:spcBef>
                <a:spcPts val="1600"/>
              </a:spcBef>
              <a:spcAft>
                <a:spcPts val="0"/>
              </a:spcAft>
              <a:buNone/>
            </a:pPr>
            <a:r>
              <a:rPr lang="en"/>
              <a:t>And they share 1000 genes</a:t>
            </a:r>
            <a:endParaRPr/>
          </a:p>
          <a:p>
            <a:pPr indent="0" lvl="0" marL="0" rtl="0" algn="l">
              <a:spcBef>
                <a:spcPts val="1600"/>
              </a:spcBef>
              <a:spcAft>
                <a:spcPts val="1600"/>
              </a:spcAft>
              <a:buNone/>
            </a:pPr>
            <a:r>
              <a:rPr i="1" lang="en"/>
              <a:t>Then J(A,B)</a:t>
            </a:r>
            <a:r>
              <a:rPr lang="en"/>
              <a:t> = 1000/(2000 + 2000 + 1000) = 1/5</a:t>
            </a:r>
            <a:endParaRPr/>
          </a:p>
        </p:txBody>
      </p:sp>
      <p:pic>
        <p:nvPicPr>
          <p:cNvPr id="72" name="Google Shape;72;p15"/>
          <p:cNvPicPr preferRelativeResize="0"/>
          <p:nvPr/>
        </p:nvPicPr>
        <p:blipFill>
          <a:blip r:embed="rId3">
            <a:alphaModFix/>
          </a:blip>
          <a:stretch>
            <a:fillRect/>
          </a:stretch>
        </p:blipFill>
        <p:spPr>
          <a:xfrm>
            <a:off x="4941813" y="868100"/>
            <a:ext cx="3781075" cy="2126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Genomes as sets: k-mers</a:t>
            </a:r>
            <a:endParaRPr/>
          </a:p>
        </p:txBody>
      </p:sp>
      <p:sp>
        <p:nvSpPr>
          <p:cNvPr id="78" name="Google Shape;78;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using “genes” as sets, we could use “k-mers” instead.</a:t>
            </a:r>
            <a:endParaRPr/>
          </a:p>
          <a:p>
            <a:pPr indent="0" lvl="0" marL="0" rtl="0" algn="l">
              <a:spcBef>
                <a:spcPts val="1600"/>
              </a:spcBef>
              <a:spcAft>
                <a:spcPts val="0"/>
              </a:spcAft>
              <a:buNone/>
            </a:pPr>
            <a:r>
              <a:rPr lang="en"/>
              <a:t>In principle, we could break every genome into its component k-mers (say k=21), and end up with about 3 million k-mers each (for a bacterium)</a:t>
            </a:r>
            <a:endParaRPr/>
          </a:p>
          <a:p>
            <a:pPr indent="0" lvl="0" marL="0" rtl="0" algn="l">
              <a:spcBef>
                <a:spcPts val="1600"/>
              </a:spcBef>
              <a:spcAft>
                <a:spcPts val="0"/>
              </a:spcAft>
              <a:buNone/>
            </a:pPr>
            <a:r>
              <a:rPr lang="en"/>
              <a:t>That ends up being computationally expensive when you have many sets to compare:</a:t>
            </a:r>
            <a:br>
              <a:rPr lang="en"/>
            </a:br>
            <a:br>
              <a:rPr lang="en"/>
            </a:br>
            <a:endParaRPr/>
          </a:p>
          <a:p>
            <a:pPr indent="0" lvl="0" marL="0" rtl="0" algn="l">
              <a:spcBef>
                <a:spcPts val="1600"/>
              </a:spcBef>
              <a:spcAft>
                <a:spcPts val="1600"/>
              </a:spcAft>
              <a:buNone/>
            </a:pPr>
            <a:r>
              <a:t/>
            </a:r>
            <a:endParaRPr/>
          </a:p>
        </p:txBody>
      </p:sp>
      <p:sp>
        <p:nvSpPr>
          <p:cNvPr id="79" name="Google Shape;79;p16"/>
          <p:cNvSpPr txBox="1"/>
          <p:nvPr>
            <p:ph idx="2" type="body"/>
          </p:nvPr>
        </p:nvSpPr>
        <p:spPr>
          <a:xfrm>
            <a:off x="4832400" y="1017725"/>
            <a:ext cx="39999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currently </a:t>
            </a:r>
            <a:r>
              <a:rPr lang="en"/>
              <a:t>335,736</a:t>
            </a:r>
            <a:r>
              <a:rPr lang="en"/>
              <a:t> genomes in the NCBI Genomes database.</a:t>
            </a:r>
            <a:endParaRPr/>
          </a:p>
          <a:p>
            <a:pPr indent="0" lvl="0" marL="0" rtl="0" algn="l">
              <a:spcBef>
                <a:spcPts val="1600"/>
              </a:spcBef>
              <a:spcAft>
                <a:spcPts val="0"/>
              </a:spcAft>
              <a:buNone/>
            </a:pPr>
            <a:r>
              <a:rPr lang="en"/>
              <a:t>To compare all-vs-all would require about 56 billion comparisons.</a:t>
            </a:r>
            <a:endParaRPr/>
          </a:p>
          <a:p>
            <a:pPr indent="0" lvl="0" marL="0" rtl="0" algn="l">
              <a:spcBef>
                <a:spcPts val="1600"/>
              </a:spcBef>
              <a:spcAft>
                <a:spcPts val="0"/>
              </a:spcAft>
              <a:buNone/>
            </a:pPr>
            <a:r>
              <a:rPr lang="en"/>
              <a:t>This would take a long time if the full set of k-mers was used for each comparison.</a:t>
            </a:r>
            <a:endParaRPr/>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766738" y="3665413"/>
            <a:ext cx="2466975" cy="67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Sketches</a:t>
            </a:r>
            <a:endParaRPr sz="2400">
              <a:solidFill>
                <a:srgbClr val="0000FF"/>
              </a:solidFill>
            </a:endParaRPr>
          </a:p>
        </p:txBody>
      </p:sp>
      <p:sp>
        <p:nvSpPr>
          <p:cNvPr id="86" name="Google Shape;86;p17"/>
          <p:cNvSpPr txBox="1"/>
          <p:nvPr>
            <p:ph idx="1" type="body"/>
          </p:nvPr>
        </p:nvSpPr>
        <p:spPr>
          <a:xfrm>
            <a:off x="311700" y="1152475"/>
            <a:ext cx="3999900" cy="37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simplify this massive computational job is to approximate the Jaccard Index instead of calculating it exactly.</a:t>
            </a:r>
            <a:endParaRPr/>
          </a:p>
          <a:p>
            <a:pPr indent="0" lvl="0" marL="0" rtl="0" algn="l">
              <a:spcBef>
                <a:spcPts val="1600"/>
              </a:spcBef>
              <a:spcAft>
                <a:spcPts val="0"/>
              </a:spcAft>
              <a:buNone/>
            </a:pPr>
            <a:r>
              <a:rPr lang="en"/>
              <a:t>The MinHash algorithm does this. For DNA sequences:</a:t>
            </a:r>
            <a:endParaRPr/>
          </a:p>
          <a:p>
            <a:pPr indent="-317500" lvl="0" marL="457200" rtl="0" algn="l">
              <a:spcBef>
                <a:spcPts val="1600"/>
              </a:spcBef>
              <a:spcAft>
                <a:spcPts val="0"/>
              </a:spcAft>
              <a:buSzPts val="1400"/>
              <a:buAutoNum type="arabicParenR"/>
            </a:pPr>
            <a:r>
              <a:rPr lang="en"/>
              <a:t>Extract all k-mers from a sequence</a:t>
            </a:r>
            <a:endParaRPr/>
          </a:p>
          <a:p>
            <a:pPr indent="-317500" lvl="0" marL="457200" rtl="0" algn="l">
              <a:spcBef>
                <a:spcPts val="0"/>
              </a:spcBef>
              <a:spcAft>
                <a:spcPts val="0"/>
              </a:spcAft>
              <a:buSzPts val="1400"/>
              <a:buAutoNum type="arabicParenR"/>
            </a:pPr>
            <a:r>
              <a:rPr lang="en"/>
              <a:t>Use a </a:t>
            </a:r>
            <a:r>
              <a:rPr i="1" lang="en"/>
              <a:t>hash function</a:t>
            </a:r>
            <a:r>
              <a:rPr lang="en"/>
              <a:t> to reproducibly convert k-mers into numbers that are </a:t>
            </a:r>
            <a:r>
              <a:rPr lang="en"/>
              <a:t>randomly distributed over some range.</a:t>
            </a:r>
            <a:endParaRPr/>
          </a:p>
          <a:p>
            <a:pPr indent="-317500" lvl="0" marL="457200" rtl="0" algn="l">
              <a:spcBef>
                <a:spcPts val="0"/>
              </a:spcBef>
              <a:spcAft>
                <a:spcPts val="0"/>
              </a:spcAft>
              <a:buSzPts val="1400"/>
              <a:buAutoNum type="arabicParenR"/>
            </a:pPr>
            <a:r>
              <a:rPr lang="en"/>
              <a:t>Choose the numerically lowest </a:t>
            </a:r>
            <a:r>
              <a:rPr i="1" lang="en"/>
              <a:t>s </a:t>
            </a:r>
            <a:r>
              <a:rPr lang="en"/>
              <a:t>hashes </a:t>
            </a:r>
            <a:r>
              <a:rPr lang="en"/>
              <a:t>(</a:t>
            </a:r>
            <a:r>
              <a:rPr i="1" lang="en"/>
              <a:t>min</a:t>
            </a:r>
            <a:r>
              <a:rPr lang="en"/>
              <a:t> </a:t>
            </a:r>
            <a:r>
              <a:rPr i="1" lang="en"/>
              <a:t>hashes</a:t>
            </a:r>
            <a:r>
              <a:rPr lang="en"/>
              <a:t>) </a:t>
            </a:r>
            <a:r>
              <a:rPr lang="en"/>
              <a:t>as the </a:t>
            </a:r>
            <a:r>
              <a:rPr i="1" lang="en"/>
              <a:t>bottom sketch</a:t>
            </a:r>
            <a:endParaRPr i="1"/>
          </a:p>
          <a:p>
            <a:pPr indent="-317500" lvl="0" marL="457200" rtl="0" algn="l">
              <a:spcBef>
                <a:spcPts val="0"/>
              </a:spcBef>
              <a:spcAft>
                <a:spcPts val="0"/>
              </a:spcAft>
              <a:buSzPts val="1400"/>
              <a:buAutoNum type="arabicParenR"/>
            </a:pPr>
            <a:r>
              <a:rPr lang="en"/>
              <a:t>Compare bottom sketches against each other using the Jaccard index</a:t>
            </a:r>
            <a:endParaRPr/>
          </a:p>
          <a:p>
            <a:pPr indent="0" lvl="0" marL="0" rtl="0" algn="l">
              <a:spcBef>
                <a:spcPts val="1600"/>
              </a:spcBef>
              <a:spcAft>
                <a:spcPts val="1600"/>
              </a:spcAft>
              <a:buNone/>
            </a:pPr>
            <a:r>
              <a:t/>
            </a:r>
            <a:endParaRPr/>
          </a:p>
        </p:txBody>
      </p:sp>
      <p:sp>
        <p:nvSpPr>
          <p:cNvPr id="87" name="Google Shape;87;p17"/>
          <p:cNvSpPr txBox="1"/>
          <p:nvPr>
            <p:ph idx="2" type="body"/>
          </p:nvPr>
        </p:nvSpPr>
        <p:spPr>
          <a:xfrm>
            <a:off x="4742250" y="1017725"/>
            <a:ext cx="4166400" cy="3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i="1" lang="en"/>
              <a:t>hash function</a:t>
            </a:r>
            <a:r>
              <a:rPr lang="en"/>
              <a:t> maps an input range to a fixed output range.</a:t>
            </a:r>
            <a:endParaRPr/>
          </a:p>
          <a:p>
            <a:pPr indent="0" lvl="0" marL="0" rtl="0" algn="l">
              <a:spcBef>
                <a:spcPts val="1600"/>
              </a:spcBef>
              <a:spcAft>
                <a:spcPts val="0"/>
              </a:spcAft>
              <a:buNone/>
            </a:pPr>
            <a:r>
              <a:rPr lang="en"/>
              <a:t>E</a:t>
            </a:r>
            <a:r>
              <a:rPr lang="en"/>
              <a:t>xample of a </a:t>
            </a:r>
            <a:r>
              <a:rPr i="1" lang="en"/>
              <a:t>bad</a:t>
            </a:r>
            <a:r>
              <a:rPr lang="en"/>
              <a:t> hash function:</a:t>
            </a:r>
            <a:endParaRPr/>
          </a:p>
          <a:p>
            <a:pPr indent="-317500" lvl="0" marL="457200" rtl="0" algn="l">
              <a:spcBef>
                <a:spcPts val="1600"/>
              </a:spcBef>
              <a:spcAft>
                <a:spcPts val="0"/>
              </a:spcAft>
              <a:buSzPts val="1400"/>
              <a:buAutoNum type="arabicParenR"/>
            </a:pPr>
            <a:r>
              <a:rPr lang="en"/>
              <a:t>Take a string of DNA bases:</a:t>
            </a:r>
            <a:br>
              <a:rPr lang="en"/>
            </a:br>
            <a:r>
              <a:rPr b="1" lang="en">
                <a:latin typeface="Courier New"/>
                <a:ea typeface="Courier New"/>
                <a:cs typeface="Courier New"/>
                <a:sym typeface="Courier New"/>
              </a:rPr>
              <a:t>ACATACTCGATCAGCTGAC</a:t>
            </a:r>
            <a:endParaRPr b="1">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a:t>Substitute 0 for A/T and 1 for C/G</a:t>
            </a:r>
            <a:br>
              <a:rPr lang="en"/>
            </a:br>
            <a:r>
              <a:rPr b="1" lang="en">
                <a:latin typeface="Courier New"/>
                <a:ea typeface="Courier New"/>
                <a:cs typeface="Courier New"/>
                <a:sym typeface="Courier New"/>
              </a:rPr>
              <a:t>0100010110010110101</a:t>
            </a:r>
            <a:endParaRPr b="1">
              <a:latin typeface="Courier New"/>
              <a:ea typeface="Courier New"/>
              <a:cs typeface="Courier New"/>
              <a:sym typeface="Courier New"/>
            </a:endParaRPr>
          </a:p>
          <a:p>
            <a:pPr indent="-317500" lvl="0" marL="457200" rtl="0" algn="l">
              <a:spcBef>
                <a:spcPts val="0"/>
              </a:spcBef>
              <a:spcAft>
                <a:spcPts val="0"/>
              </a:spcAft>
              <a:buSzPts val="1400"/>
              <a:buAutoNum type="arabicParenR"/>
            </a:pPr>
            <a:r>
              <a:rPr lang="en"/>
              <a:t>Take the first 5 digits and decimal-ize</a:t>
            </a:r>
            <a:br>
              <a:rPr lang="en"/>
            </a:br>
            <a:r>
              <a:rPr b="1" lang="en">
                <a:latin typeface="Courier New"/>
                <a:ea typeface="Courier New"/>
                <a:cs typeface="Courier New"/>
                <a:sym typeface="Courier New"/>
              </a:rPr>
              <a:t>1000</a:t>
            </a:r>
            <a:endParaRPr b="1">
              <a:latin typeface="Courier New"/>
              <a:ea typeface="Courier New"/>
              <a:cs typeface="Courier New"/>
              <a:sym typeface="Courier New"/>
            </a:endParaRPr>
          </a:p>
          <a:p>
            <a:pPr indent="0" lvl="0" marL="0" rtl="0" algn="l">
              <a:spcBef>
                <a:spcPts val="1600"/>
              </a:spcBef>
              <a:spcAft>
                <a:spcPts val="1600"/>
              </a:spcAft>
              <a:buNone/>
            </a:pPr>
            <a:r>
              <a:rPr lang="en"/>
              <a:t>This will lead to </a:t>
            </a:r>
            <a:r>
              <a:rPr i="1" lang="en"/>
              <a:t>collisions</a:t>
            </a:r>
            <a:r>
              <a:rPr lang="en"/>
              <a:t> where many different sequences will end up with the same hash. A good hash function has high compressibility, high randomization, low collision rate, and high speed.</a:t>
            </a:r>
            <a:endParaRPr/>
          </a:p>
        </p:txBody>
      </p:sp>
      <p:cxnSp>
        <p:nvCxnSpPr>
          <p:cNvPr id="88" name="Google Shape;88;p17"/>
          <p:cNvCxnSpPr/>
          <p:nvPr/>
        </p:nvCxnSpPr>
        <p:spPr>
          <a:xfrm flipH="1" rot="10800000">
            <a:off x="4221150" y="2057050"/>
            <a:ext cx="575100" cy="1280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Hashing functions</a:t>
            </a:r>
            <a:endParaRPr sz="2400">
              <a:solidFill>
                <a:srgbClr val="0000FF"/>
              </a:solidFill>
            </a:endParaRPr>
          </a:p>
        </p:txBody>
      </p:sp>
      <p:sp>
        <p:nvSpPr>
          <p:cNvPr id="94" name="Google Shape;94;p18"/>
          <p:cNvSpPr txBox="1"/>
          <p:nvPr>
            <p:ph idx="1" type="body"/>
          </p:nvPr>
        </p:nvSpPr>
        <p:spPr>
          <a:xfrm>
            <a:off x="311700" y="1000075"/>
            <a:ext cx="432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hashing function used in most MinHash implementations is MurmurHash3. </a:t>
            </a:r>
            <a:r>
              <a:rPr lang="en"/>
              <a:t>Identical sequences hashed using the same function and k-mer size will produce identical hashes.</a:t>
            </a:r>
            <a:br>
              <a:rPr lang="en"/>
            </a:br>
            <a:br>
              <a:rPr lang="en"/>
            </a:br>
            <a:r>
              <a:rPr lang="en"/>
              <a:t>Here are the bottom-10 sketches for two strains of </a:t>
            </a:r>
            <a:r>
              <a:rPr i="1" lang="en"/>
              <a:t>Shewanella baltica</a:t>
            </a:r>
            <a:r>
              <a:rPr lang="en"/>
              <a:t>. </a:t>
            </a:r>
            <a:r>
              <a:rPr b="1" lang="en"/>
              <a:t>Q:</a:t>
            </a:r>
            <a:r>
              <a:rPr lang="en"/>
              <a:t> What is their Jaccard Index?</a:t>
            </a:r>
            <a:endParaRPr/>
          </a:p>
          <a:p>
            <a:pPr indent="0" lvl="0" marL="0" rtl="0" algn="l">
              <a:lnSpc>
                <a:spcPct val="90000"/>
              </a:lnSpc>
              <a:spcBef>
                <a:spcPts val="1600"/>
              </a:spcBef>
              <a:spcAft>
                <a:spcPts val="0"/>
              </a:spcAft>
              <a:buNone/>
            </a:pPr>
            <a:br>
              <a:rPr lang="en"/>
            </a:br>
            <a:br>
              <a:rPr lang="en"/>
            </a:br>
            <a:endParaRPr/>
          </a:p>
        </p:txBody>
      </p:sp>
      <p:sp>
        <p:nvSpPr>
          <p:cNvPr id="95" name="Google Shape;95;p18"/>
          <p:cNvSpPr txBox="1"/>
          <p:nvPr/>
        </p:nvSpPr>
        <p:spPr>
          <a:xfrm>
            <a:off x="5577525" y="625075"/>
            <a:ext cx="22572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MurmurHash3 function</a:t>
            </a:r>
            <a:endParaRPr/>
          </a:p>
        </p:txBody>
      </p:sp>
      <p:cxnSp>
        <p:nvCxnSpPr>
          <p:cNvPr id="96" name="Google Shape;96;p18"/>
          <p:cNvCxnSpPr/>
          <p:nvPr/>
        </p:nvCxnSpPr>
        <p:spPr>
          <a:xfrm>
            <a:off x="4025825" y="1433675"/>
            <a:ext cx="546300" cy="0"/>
          </a:xfrm>
          <a:prstGeom prst="straightConnector1">
            <a:avLst/>
          </a:prstGeom>
          <a:noFill/>
          <a:ln cap="flat" cmpd="sng" w="38100">
            <a:solidFill>
              <a:schemeClr val="dk2"/>
            </a:solidFill>
            <a:prstDash val="solid"/>
            <a:round/>
            <a:headEnd len="med" w="med" type="none"/>
            <a:tailEnd len="med" w="med" type="triangle"/>
          </a:ln>
        </p:spPr>
      </p:cxnSp>
      <p:pic>
        <p:nvPicPr>
          <p:cNvPr id="97" name="Google Shape;97;p18"/>
          <p:cNvPicPr preferRelativeResize="0"/>
          <p:nvPr/>
        </p:nvPicPr>
        <p:blipFill>
          <a:blip r:embed="rId3">
            <a:alphaModFix/>
          </a:blip>
          <a:stretch>
            <a:fillRect/>
          </a:stretch>
        </p:blipFill>
        <p:spPr>
          <a:xfrm>
            <a:off x="4770475" y="1152463"/>
            <a:ext cx="4138023" cy="3820975"/>
          </a:xfrm>
          <a:prstGeom prst="rect">
            <a:avLst/>
          </a:prstGeom>
          <a:noFill/>
          <a:ln>
            <a:noFill/>
          </a:ln>
        </p:spPr>
      </p:pic>
      <p:sp>
        <p:nvSpPr>
          <p:cNvPr id="98" name="Google Shape;98;p18"/>
          <p:cNvSpPr txBox="1"/>
          <p:nvPr/>
        </p:nvSpPr>
        <p:spPr>
          <a:xfrm>
            <a:off x="83100" y="2853650"/>
            <a:ext cx="2181000" cy="22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Courier New"/>
                <a:ea typeface="Courier New"/>
                <a:cs typeface="Courier New"/>
                <a:sym typeface="Courier New"/>
              </a:rPr>
              <a:t>575255017582</a:t>
            </a:r>
            <a:endParaRPr b="1">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935685935937</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2925290528259</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14491025556507</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23965553957178</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24424404261705</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26390034908046</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41098902080483</a:t>
            </a:r>
            <a:endParaRPr b="1">
              <a:latin typeface="Courier New"/>
              <a:ea typeface="Courier New"/>
              <a:cs typeface="Courier New"/>
              <a:sym typeface="Courier New"/>
            </a:endParaRPr>
          </a:p>
          <a:p>
            <a:pPr indent="0" lvl="0" marL="0" rtl="0" algn="r">
              <a:spcBef>
                <a:spcPts val="0"/>
              </a:spcBef>
              <a:spcAft>
                <a:spcPts val="0"/>
              </a:spcAft>
              <a:buNone/>
            </a:pPr>
            <a:r>
              <a:rPr b="1" lang="en">
                <a:solidFill>
                  <a:srgbClr val="4A86E8"/>
                </a:solidFill>
                <a:latin typeface="Courier New"/>
                <a:ea typeface="Courier New"/>
                <a:cs typeface="Courier New"/>
                <a:sym typeface="Courier New"/>
              </a:rPr>
              <a:t>43898691665130</a:t>
            </a:r>
            <a:endParaRPr b="1">
              <a:solidFill>
                <a:srgbClr val="4A86E8"/>
              </a:solidFill>
              <a:latin typeface="Courier New"/>
              <a:ea typeface="Courier New"/>
              <a:cs typeface="Courier New"/>
              <a:sym typeface="Courier New"/>
            </a:endParaRPr>
          </a:p>
          <a:p>
            <a:pPr indent="0" lvl="0" marL="0" rtl="0" algn="r">
              <a:spcBef>
                <a:spcPts val="0"/>
              </a:spcBef>
              <a:spcAft>
                <a:spcPts val="0"/>
              </a:spcAft>
              <a:buNone/>
            </a:pPr>
            <a:r>
              <a:rPr b="1" lang="en">
                <a:latin typeface="Courier New"/>
                <a:ea typeface="Courier New"/>
                <a:cs typeface="Courier New"/>
                <a:sym typeface="Courier New"/>
              </a:rPr>
              <a:t>47367865367011</a:t>
            </a:r>
            <a:endParaRPr b="1">
              <a:latin typeface="Courier New"/>
              <a:ea typeface="Courier New"/>
              <a:cs typeface="Courier New"/>
              <a:sym typeface="Courier New"/>
            </a:endParaRPr>
          </a:p>
        </p:txBody>
      </p:sp>
      <p:sp>
        <p:nvSpPr>
          <p:cNvPr id="99" name="Google Shape;99;p18"/>
          <p:cNvSpPr txBox="1"/>
          <p:nvPr/>
        </p:nvSpPr>
        <p:spPr>
          <a:xfrm>
            <a:off x="2119825" y="2853650"/>
            <a:ext cx="2181000" cy="2295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2925290528259</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7397951382043</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21567977839038</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23965553957178</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26390034908046</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solidFill>
                  <a:srgbClr val="4A86E8"/>
                </a:solidFill>
                <a:latin typeface="Courier New"/>
                <a:ea typeface="Courier New"/>
                <a:cs typeface="Courier New"/>
                <a:sym typeface="Courier New"/>
              </a:rPr>
              <a:t>43898691665130</a:t>
            </a:r>
            <a:endParaRPr b="1">
              <a:solidFill>
                <a:srgbClr val="4A86E8"/>
              </a:solidFill>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46272541519390</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46736359986916</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46822418898135</a:t>
            </a:r>
            <a:endParaRPr b="1">
              <a:latin typeface="Courier New"/>
              <a:ea typeface="Courier New"/>
              <a:cs typeface="Courier New"/>
              <a:sym typeface="Courier New"/>
            </a:endParaRPr>
          </a:p>
          <a:p>
            <a:pPr indent="0" lvl="0" marL="0" rtl="0" algn="r">
              <a:lnSpc>
                <a:spcPct val="100000"/>
              </a:lnSpc>
              <a:spcBef>
                <a:spcPts val="0"/>
              </a:spcBef>
              <a:spcAft>
                <a:spcPts val="0"/>
              </a:spcAft>
              <a:buNone/>
            </a:pPr>
            <a:r>
              <a:rPr b="1" lang="en">
                <a:latin typeface="Courier New"/>
                <a:ea typeface="Courier New"/>
                <a:cs typeface="Courier New"/>
                <a:sym typeface="Courier New"/>
              </a:rPr>
              <a:t>47180432856748</a:t>
            </a:r>
            <a:endParaRPr b="1">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Hashing functions</a:t>
            </a:r>
            <a:endParaRPr sz="2400">
              <a:solidFill>
                <a:srgbClr val="0000FF"/>
              </a:solidFill>
            </a:endParaRPr>
          </a:p>
        </p:txBody>
      </p:sp>
      <p:sp>
        <p:nvSpPr>
          <p:cNvPr id="105" name="Google Shape;105;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Q: </a:t>
            </a:r>
            <a:r>
              <a:rPr lang="en"/>
              <a:t>Why not just take the lexicographically smallest </a:t>
            </a:r>
            <a:r>
              <a:rPr i="1" lang="en"/>
              <a:t>s</a:t>
            </a:r>
            <a:r>
              <a:rPr lang="en"/>
              <a:t> k-mers?</a:t>
            </a:r>
            <a:endParaRPr/>
          </a:p>
          <a:p>
            <a:pPr indent="0" lvl="0" marL="0" rtl="0" algn="l">
              <a:lnSpc>
                <a:spcPct val="100000"/>
              </a:lnSpc>
              <a:spcBef>
                <a:spcPts val="800"/>
              </a:spcBef>
              <a:spcAft>
                <a:spcPts val="0"/>
              </a:spcAft>
              <a:buNone/>
            </a:pPr>
            <a:r>
              <a:rPr b="1" lang="en"/>
              <a:t>A: </a:t>
            </a:r>
            <a:r>
              <a:rPr lang="en"/>
              <a:t>Because that’s not a random selection, you could have biases due to GC content, unusual genes, etc. Some implementations use a blacklist or other techniques to avoid artifacts.</a:t>
            </a:r>
            <a:endParaRPr/>
          </a:p>
          <a:p>
            <a:pPr indent="0" lvl="0" marL="0" rtl="0" algn="l">
              <a:lnSpc>
                <a:spcPct val="100000"/>
              </a:lnSpc>
              <a:spcBef>
                <a:spcPts val="800"/>
              </a:spcBef>
              <a:spcAft>
                <a:spcPts val="0"/>
              </a:spcAft>
              <a:buNone/>
            </a:pPr>
            <a:r>
              <a:t/>
            </a:r>
            <a:endParaRPr b="1"/>
          </a:p>
          <a:p>
            <a:pPr indent="0" lvl="0" marL="0" rtl="0" algn="l">
              <a:lnSpc>
                <a:spcPct val="100000"/>
              </a:lnSpc>
              <a:spcBef>
                <a:spcPts val="800"/>
              </a:spcBef>
              <a:spcAft>
                <a:spcPts val="0"/>
              </a:spcAft>
              <a:buNone/>
            </a:pPr>
            <a:r>
              <a:rPr b="1" lang="en"/>
              <a:t>Q: </a:t>
            </a:r>
            <a:r>
              <a:rPr lang="en"/>
              <a:t>Why not randomly select </a:t>
            </a:r>
            <a:r>
              <a:rPr i="1" lang="en"/>
              <a:t>s</a:t>
            </a:r>
            <a:r>
              <a:rPr lang="en"/>
              <a:t> k-mers from each set and sort them lexicographically?</a:t>
            </a:r>
            <a:endParaRPr/>
          </a:p>
          <a:p>
            <a:pPr indent="0" lvl="0" marL="0" rtl="0" algn="l">
              <a:lnSpc>
                <a:spcPct val="100000"/>
              </a:lnSpc>
              <a:spcBef>
                <a:spcPts val="800"/>
              </a:spcBef>
              <a:spcAft>
                <a:spcPts val="800"/>
              </a:spcAft>
              <a:buNone/>
            </a:pPr>
            <a:r>
              <a:rPr b="1" lang="en"/>
              <a:t>A:</a:t>
            </a:r>
            <a:r>
              <a:rPr lang="en"/>
              <a:t> Because it’s unlikely two large sets will overlap with a small </a:t>
            </a:r>
            <a:r>
              <a:rPr i="1" lang="en"/>
              <a:t>s</a:t>
            </a:r>
            <a:r>
              <a:rPr lang="en"/>
              <a:t> unless they are highly similar. Using the bottom sketch ensures that an overlap will be found if it exists.</a:t>
            </a:r>
            <a:endParaRPr/>
          </a:p>
        </p:txBody>
      </p:sp>
      <p:pic>
        <p:nvPicPr>
          <p:cNvPr id="106" name="Google Shape;106;p19"/>
          <p:cNvPicPr preferRelativeResize="0"/>
          <p:nvPr/>
        </p:nvPicPr>
        <p:blipFill rotWithShape="1">
          <a:blip r:embed="rId3">
            <a:alphaModFix/>
          </a:blip>
          <a:srcRect b="3070" l="0" r="5249" t="16769"/>
          <a:stretch/>
        </p:blipFill>
        <p:spPr>
          <a:xfrm>
            <a:off x="4572000" y="2289199"/>
            <a:ext cx="4195100" cy="2800052"/>
          </a:xfrm>
          <a:prstGeom prst="rect">
            <a:avLst/>
          </a:prstGeom>
          <a:noFill/>
          <a:ln>
            <a:noFill/>
          </a:ln>
        </p:spPr>
      </p:pic>
      <p:sp>
        <p:nvSpPr>
          <p:cNvPr id="107" name="Google Shape;107;p19"/>
          <p:cNvSpPr txBox="1"/>
          <p:nvPr>
            <p:ph idx="2" type="body"/>
          </p:nvPr>
        </p:nvSpPr>
        <p:spPr>
          <a:xfrm>
            <a:off x="4832400" y="1152475"/>
            <a:ext cx="3999900" cy="119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Q:</a:t>
            </a:r>
            <a:r>
              <a:rPr lang="en"/>
              <a:t> How many signatures are needed to get a good approximation?</a:t>
            </a:r>
            <a:br>
              <a:rPr lang="en"/>
            </a:br>
            <a:br>
              <a:rPr lang="en"/>
            </a:br>
            <a:r>
              <a:rPr b="1" lang="en"/>
              <a:t>A:</a:t>
            </a:r>
            <a:r>
              <a:rPr lang="en"/>
              <a:t> Using MinHash, the expected error rate is </a:t>
            </a:r>
            <a:r>
              <a:rPr i="1" lang="en"/>
              <a:t>e</a:t>
            </a:r>
            <a:r>
              <a:rPr lang="en"/>
              <a:t>=1/sqrt(</a:t>
            </a:r>
            <a:r>
              <a:rPr i="1" lang="en"/>
              <a:t>s</a:t>
            </a:r>
            <a:r>
              <a:rPr lang="en"/>
              <a:t>), such that  </a:t>
            </a:r>
            <a:r>
              <a:rPr i="1" lang="en"/>
              <a:t>e</a:t>
            </a:r>
            <a:r>
              <a:rPr lang="en"/>
              <a:t>=0.05 at </a:t>
            </a:r>
            <a:r>
              <a:rPr i="1" lang="en"/>
              <a:t>s</a:t>
            </a:r>
            <a:r>
              <a:rPr lang="en"/>
              <a:t>=400</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Bloom filters</a:t>
            </a:r>
            <a:endParaRPr sz="2400">
              <a:solidFill>
                <a:srgbClr val="0000FF"/>
              </a:solidFill>
            </a:endParaRPr>
          </a:p>
          <a:p>
            <a:pPr indent="0" lvl="0" marL="0" rtl="0" algn="l">
              <a:spcBef>
                <a:spcPts val="0"/>
              </a:spcBef>
              <a:spcAft>
                <a:spcPts val="0"/>
              </a:spcAft>
              <a:buNone/>
            </a:pPr>
            <a:r>
              <a:t/>
            </a:r>
            <a:endParaRPr sz="2400">
              <a:solidFill>
                <a:srgbClr val="0000FF"/>
              </a:solidFill>
            </a:endParaRPr>
          </a:p>
          <a:p>
            <a:pPr indent="0" lvl="0" marL="0" rtl="0" algn="l">
              <a:spcBef>
                <a:spcPts val="0"/>
              </a:spcBef>
              <a:spcAft>
                <a:spcPts val="0"/>
              </a:spcAft>
              <a:buNone/>
            </a:pPr>
            <a:r>
              <a:t/>
            </a:r>
            <a:endParaRPr sz="2400">
              <a:solidFill>
                <a:srgbClr val="0000FF"/>
              </a:solidFill>
            </a:endParaRPr>
          </a:p>
        </p:txBody>
      </p:sp>
      <p:sp>
        <p:nvSpPr>
          <p:cNvPr id="113" name="Google Shape;113;p20"/>
          <p:cNvSpPr txBox="1"/>
          <p:nvPr>
            <p:ph idx="1" type="body"/>
          </p:nvPr>
        </p:nvSpPr>
        <p:spPr>
          <a:xfrm>
            <a:off x="311700" y="1152475"/>
            <a:ext cx="3999900" cy="38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way to speed up k-mer computations in bioinformatics is to use a (Burton Howard) Bloom filter to test whether an element is a part of a set. It trades a large memory footprint for speed on tasks like </a:t>
            </a:r>
            <a:r>
              <a:rPr lang="en"/>
              <a:t>rejecting singletons or error-containing k-mers.</a:t>
            </a:r>
            <a:endParaRPr/>
          </a:p>
          <a:p>
            <a:pPr indent="0" lvl="0" marL="0" rtl="0" algn="l">
              <a:spcBef>
                <a:spcPts val="1600"/>
              </a:spcBef>
              <a:spcAft>
                <a:spcPts val="0"/>
              </a:spcAft>
              <a:buNone/>
            </a:pPr>
            <a:r>
              <a:rPr lang="en"/>
              <a:t>A Bloom filter is described by 2 parameters:</a:t>
            </a:r>
            <a:endParaRPr/>
          </a:p>
          <a:p>
            <a:pPr indent="-317500" lvl="0" marL="457200" rtl="0" algn="l">
              <a:spcBef>
                <a:spcPts val="1600"/>
              </a:spcBef>
              <a:spcAft>
                <a:spcPts val="0"/>
              </a:spcAft>
              <a:buSzPts val="1400"/>
              <a:buAutoNum type="arabicParenR"/>
            </a:pPr>
            <a:r>
              <a:rPr b="1" i="1" lang="en"/>
              <a:t>m</a:t>
            </a:r>
            <a:r>
              <a:rPr lang="en"/>
              <a:t> = length of filter (e.g. 2</a:t>
            </a:r>
            <a:r>
              <a:rPr baseline="30000" lang="en"/>
              <a:t>31</a:t>
            </a:r>
            <a:r>
              <a:rPr lang="en"/>
              <a:t> bits) initialized to all 0s</a:t>
            </a:r>
            <a:endParaRPr/>
          </a:p>
          <a:p>
            <a:pPr indent="-317500" lvl="0" marL="457200" rtl="0" algn="l">
              <a:spcBef>
                <a:spcPts val="0"/>
              </a:spcBef>
              <a:spcAft>
                <a:spcPts val="0"/>
              </a:spcAft>
              <a:buSzPts val="1400"/>
              <a:buAutoNum type="arabicParenR"/>
            </a:pPr>
            <a:r>
              <a:rPr b="1" i="1" lang="en"/>
              <a:t>n</a:t>
            </a:r>
            <a:r>
              <a:rPr lang="en"/>
              <a:t> (&lt;&lt;</a:t>
            </a:r>
            <a:r>
              <a:rPr b="1" i="1" lang="en"/>
              <a:t>m</a:t>
            </a:r>
            <a:r>
              <a:rPr lang="en"/>
              <a:t>) = number of hash functions that each produce a hash in the range of the filter (e.g. 1 to </a:t>
            </a:r>
            <a:r>
              <a:rPr lang="en"/>
              <a:t>2</a:t>
            </a:r>
            <a:r>
              <a:rPr baseline="30000" lang="en"/>
              <a:t>31</a:t>
            </a:r>
            <a:r>
              <a:rPr lang="en"/>
              <a:t>).</a:t>
            </a:r>
            <a:endParaRPr b="1" i="1"/>
          </a:p>
        </p:txBody>
      </p:sp>
      <p:sp>
        <p:nvSpPr>
          <p:cNvPr id="114" name="Google Shape;114;p20"/>
          <p:cNvSpPr txBox="1"/>
          <p:nvPr>
            <p:ph idx="2" type="body"/>
          </p:nvPr>
        </p:nvSpPr>
        <p:spPr>
          <a:xfrm>
            <a:off x="4832400" y="2306575"/>
            <a:ext cx="3999900" cy="27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Procedure:</a:t>
            </a:r>
            <a:endParaRPr/>
          </a:p>
          <a:p>
            <a:pPr indent="-317500" lvl="0" marL="457200" rtl="0" algn="l">
              <a:lnSpc>
                <a:spcPct val="100000"/>
              </a:lnSpc>
              <a:spcBef>
                <a:spcPts val="0"/>
              </a:spcBef>
              <a:spcAft>
                <a:spcPts val="0"/>
              </a:spcAft>
              <a:buSzPts val="1400"/>
              <a:buAutoNum type="arabicParenR"/>
            </a:pPr>
            <a:r>
              <a:rPr lang="en"/>
              <a:t>To insert an element: calculate all </a:t>
            </a:r>
            <a:r>
              <a:rPr b="1" i="1" lang="en"/>
              <a:t>n</a:t>
            </a:r>
            <a:r>
              <a:rPr lang="en"/>
              <a:t> hashes and insert them by flipping the corresponding bits to 1</a:t>
            </a:r>
            <a:endParaRPr/>
          </a:p>
          <a:p>
            <a:pPr indent="-317500" lvl="0" marL="457200" rtl="0" algn="l">
              <a:lnSpc>
                <a:spcPct val="100000"/>
              </a:lnSpc>
              <a:spcBef>
                <a:spcPts val="0"/>
              </a:spcBef>
              <a:spcAft>
                <a:spcPts val="0"/>
              </a:spcAft>
              <a:buSzPts val="1400"/>
              <a:buAutoNum type="arabicParenR"/>
            </a:pPr>
            <a:r>
              <a:rPr lang="en"/>
              <a:t>To test whether an element is part of a set: calculate all </a:t>
            </a:r>
            <a:r>
              <a:rPr b="1" i="1" lang="en"/>
              <a:t>n</a:t>
            </a:r>
            <a:r>
              <a:rPr lang="en"/>
              <a:t> hashes and check the bits.</a:t>
            </a:r>
            <a:endParaRPr/>
          </a:p>
          <a:p>
            <a:pPr indent="-304800" lvl="1" marL="914400" rtl="0" algn="l">
              <a:lnSpc>
                <a:spcPct val="100000"/>
              </a:lnSpc>
              <a:spcBef>
                <a:spcPts val="0"/>
              </a:spcBef>
              <a:spcAft>
                <a:spcPts val="0"/>
              </a:spcAft>
              <a:buSzPts val="1200"/>
              <a:buAutoNum type="alphaLcParenR"/>
            </a:pPr>
            <a:r>
              <a:rPr lang="en"/>
              <a:t>If all bits are set, then “maybe”</a:t>
            </a:r>
            <a:endParaRPr/>
          </a:p>
          <a:p>
            <a:pPr indent="-304800" lvl="1" marL="914400" rtl="0" algn="l">
              <a:lnSpc>
                <a:spcPct val="100000"/>
              </a:lnSpc>
              <a:spcBef>
                <a:spcPts val="0"/>
              </a:spcBef>
              <a:spcAft>
                <a:spcPts val="0"/>
              </a:spcAft>
              <a:buSzPts val="1200"/>
              <a:buAutoNum type="alphaLcParenR"/>
            </a:pPr>
            <a:r>
              <a:rPr lang="en"/>
              <a:t>If at least 1 bit is unset, then “definitely not”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False positives are possible. False negatives are not possible. The desired false positive rate can be tuned by changing </a:t>
            </a:r>
            <a:r>
              <a:rPr b="1" i="1" lang="en"/>
              <a:t>m</a:t>
            </a:r>
            <a:r>
              <a:rPr lang="en"/>
              <a:t> and </a:t>
            </a:r>
            <a:r>
              <a:rPr b="1" i="1" lang="en"/>
              <a:t>n</a:t>
            </a:r>
            <a:r>
              <a:rPr i="1" lang="en"/>
              <a:t>.</a:t>
            </a:r>
            <a:endParaRPr/>
          </a:p>
        </p:txBody>
      </p:sp>
      <p:pic>
        <p:nvPicPr>
          <p:cNvPr id="115" name="Google Shape;115;p20"/>
          <p:cNvPicPr preferRelativeResize="0"/>
          <p:nvPr/>
        </p:nvPicPr>
        <p:blipFill>
          <a:blip r:embed="rId3">
            <a:alphaModFix/>
          </a:blip>
          <a:stretch>
            <a:fillRect/>
          </a:stretch>
        </p:blipFill>
        <p:spPr>
          <a:xfrm>
            <a:off x="4730675" y="846350"/>
            <a:ext cx="3938675" cy="1414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rPr>
              <a:t>MinHash compared to ANI</a:t>
            </a:r>
            <a:endParaRPr sz="2400">
              <a:solidFill>
                <a:srgbClr val="0000FF"/>
              </a:solidFill>
            </a:endParaRPr>
          </a:p>
        </p:txBody>
      </p:sp>
      <p:sp>
        <p:nvSpPr>
          <p:cNvPr id="121" name="Google Shape;121;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Nucleotide Identity (ANI) is a method to compare the similarity between core genomes. MinHash does a good job approximating ANI.</a:t>
            </a:r>
            <a:endParaRPr/>
          </a:p>
          <a:p>
            <a:pPr indent="0" lvl="0" marL="0" rtl="0" algn="l">
              <a:spcBef>
                <a:spcPts val="1600"/>
              </a:spcBef>
              <a:spcAft>
                <a:spcPts val="1600"/>
              </a:spcAft>
              <a:buNone/>
            </a:pPr>
            <a:r>
              <a:rPr lang="en" sz="1200"/>
              <a:t>“</a:t>
            </a:r>
            <a:r>
              <a:rPr lang="en" sz="1200"/>
              <a:t>Scatterplots illustrating the relationship between ANI and Mash distance for a collection of Escherichia genomes. Each plot column shows a different sketch size s and each plot row a different k-mer size k. Gray lines show the model relationship D = 1–ANI and numbers in the bottom right of each plot give the root-mean-square error versus this perfect model. Blue lines show linear regression models. Increasing the sketch size improves the accuracy of the Mash distance, especially for more divergent sequences. However, there is a limit on how well the Mash distance can approximate ANI, especially for more divergent genomes (e.g. ANI considers only the core genome)”</a:t>
            </a:r>
            <a:endParaRPr sz="1200"/>
          </a:p>
        </p:txBody>
      </p:sp>
      <p:sp>
        <p:nvSpPr>
          <p:cNvPr id="122" name="Google Shape;122;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1"/>
          <p:cNvPicPr preferRelativeResize="0"/>
          <p:nvPr/>
        </p:nvPicPr>
        <p:blipFill>
          <a:blip r:embed="rId3">
            <a:alphaModFix/>
          </a:blip>
          <a:stretch>
            <a:fillRect/>
          </a:stretch>
        </p:blipFill>
        <p:spPr>
          <a:xfrm>
            <a:off x="4832400" y="923875"/>
            <a:ext cx="4119899" cy="3864675"/>
          </a:xfrm>
          <a:prstGeom prst="rect">
            <a:avLst/>
          </a:prstGeom>
          <a:noFill/>
          <a:ln>
            <a:noFill/>
          </a:ln>
        </p:spPr>
      </p:pic>
      <p:sp>
        <p:nvSpPr>
          <p:cNvPr id="124" name="Google Shape;124;p21"/>
          <p:cNvSpPr txBox="1"/>
          <p:nvPr/>
        </p:nvSpPr>
        <p:spPr>
          <a:xfrm>
            <a:off x="7468825" y="4779825"/>
            <a:ext cx="18012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Ondov et al. (2016)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